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7"/>
  </p:notesMasterIdLst>
  <p:sldIdLst>
    <p:sldId id="256" r:id="rId2"/>
    <p:sldId id="304" r:id="rId3"/>
    <p:sldId id="259" r:id="rId4"/>
    <p:sldId id="306" r:id="rId5"/>
    <p:sldId id="378" r:id="rId6"/>
    <p:sldId id="308" r:id="rId7"/>
    <p:sldId id="310" r:id="rId8"/>
    <p:sldId id="332" r:id="rId9"/>
    <p:sldId id="291" r:id="rId10"/>
    <p:sldId id="333" r:id="rId11"/>
    <p:sldId id="316" r:id="rId12"/>
    <p:sldId id="375" r:id="rId13"/>
    <p:sldId id="376" r:id="rId14"/>
    <p:sldId id="377" r:id="rId15"/>
    <p:sldId id="334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24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budiu\Documents\research\papers\hillview-paper\osdi2018\figs\macro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82351300290362"/>
          <c:y val="4.3875929656579195E-2"/>
          <c:w val="0.89317644065737689"/>
          <c:h val="0.766655911354163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0.05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6-45D3-B3C1-5FAF50CEDA74}"/>
            </c:ext>
          </c:extLst>
        </c:ser>
        <c:ser>
          <c:idx val="1"/>
          <c:order val="2"/>
          <c:tx>
            <c:strRef>
              <c:f>Sheet1!$G$3</c:f>
              <c:strCache>
                <c:ptCount val="1"/>
                <c:pt idx="0">
                  <c:v>H 10x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Sheet1!$G$4:$G$14</c:f>
              <c:numCache>
                <c:formatCode>General</c:formatCode>
                <c:ptCount val="11"/>
                <c:pt idx="0">
                  <c:v>0.34</c:v>
                </c:pt>
                <c:pt idx="1">
                  <c:v>1.2</c:v>
                </c:pt>
                <c:pt idx="2">
                  <c:v>0.8</c:v>
                </c:pt>
                <c:pt idx="3">
                  <c:v>2.2999999999999998</c:v>
                </c:pt>
                <c:pt idx="4">
                  <c:v>0.2</c:v>
                </c:pt>
                <c:pt idx="5">
                  <c:v>1.5</c:v>
                </c:pt>
                <c:pt idx="6">
                  <c:v>0.55000000000000004</c:v>
                </c:pt>
                <c:pt idx="7">
                  <c:v>7.0000000000000021E-2</c:v>
                </c:pt>
                <c:pt idx="8">
                  <c:v>0.78</c:v>
                </c:pt>
                <c:pt idx="9">
                  <c:v>1.05</c:v>
                </c:pt>
                <c:pt idx="10">
                  <c:v>0.47000000000000003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A6-45D3-B3C1-5FAF50CEDA74}"/>
            </c:ext>
          </c:extLst>
        </c:ser>
        <c:ser>
          <c:idx val="3"/>
          <c:order val="3"/>
          <c:tx>
            <c:strRef>
              <c:f>Sheet1!$J$3</c:f>
              <c:strCache>
                <c:ptCount val="1"/>
                <c:pt idx="0">
                  <c:v>H 100x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Sheet1!$J$4:$J$14</c:f>
              <c:numCache>
                <c:formatCode>General</c:formatCode>
                <c:ptCount val="11"/>
                <c:pt idx="0">
                  <c:v>4</c:v>
                </c:pt>
                <c:pt idx="1">
                  <c:v>11.7</c:v>
                </c:pt>
                <c:pt idx="2">
                  <c:v>7.3</c:v>
                </c:pt>
                <c:pt idx="3">
                  <c:v>15.2</c:v>
                </c:pt>
                <c:pt idx="4">
                  <c:v>1.6</c:v>
                </c:pt>
                <c:pt idx="5">
                  <c:v>2.2999999999999998</c:v>
                </c:pt>
                <c:pt idx="6">
                  <c:v>4.2</c:v>
                </c:pt>
                <c:pt idx="7">
                  <c:v>0.1</c:v>
                </c:pt>
                <c:pt idx="8">
                  <c:v>3.5</c:v>
                </c:pt>
                <c:pt idx="9">
                  <c:v>2.6</c:v>
                </c:pt>
                <c:pt idx="1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A6-45D3-B3C1-5FAF50CEDA74}"/>
            </c:ext>
          </c:extLst>
        </c:ser>
        <c:ser>
          <c:idx val="4"/>
          <c:order val="4"/>
          <c:tx>
            <c:strRef>
              <c:f>Sheet1!$K$3</c:f>
              <c:strCache>
                <c:ptCount val="1"/>
                <c:pt idx="0">
                  <c:v>H 100x First rendering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Sheet1!$K$4:$K$14</c:f>
              <c:numCache>
                <c:formatCode>General</c:formatCode>
                <c:ptCount val="11"/>
                <c:pt idx="0">
                  <c:v>0.4</c:v>
                </c:pt>
                <c:pt idx="1">
                  <c:v>0.5</c:v>
                </c:pt>
                <c:pt idx="2">
                  <c:v>0.5</c:v>
                </c:pt>
                <c:pt idx="3">
                  <c:v>2.2000000000000002</c:v>
                </c:pt>
                <c:pt idx="4">
                  <c:v>1.4</c:v>
                </c:pt>
                <c:pt idx="5">
                  <c:v>2.1</c:v>
                </c:pt>
                <c:pt idx="6">
                  <c:v>3</c:v>
                </c:pt>
                <c:pt idx="7">
                  <c:v>0.1</c:v>
                </c:pt>
                <c:pt idx="8">
                  <c:v>3.5</c:v>
                </c:pt>
                <c:pt idx="9">
                  <c:v>2.5</c:v>
                </c:pt>
                <c:pt idx="1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A6-45D3-B3C1-5FAF50CED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43008"/>
        <c:axId val="632445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Spark 5x</c:v>
                      </c:pt>
                    </c:strCache>
                  </c:strRef>
                </c:tx>
                <c:spPr>
                  <a:solidFill>
                    <a:srgbClr val="0070C0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Sheet1!$F$4:$F$14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0.38</c:v>
                      </c:pt>
                      <c:pt idx="1">
                        <c:v>1.1200000000000001</c:v>
                      </c:pt>
                      <c:pt idx="2">
                        <c:v>1</c:v>
                      </c:pt>
                      <c:pt idx="3">
                        <c:v>4.5</c:v>
                      </c:pt>
                      <c:pt idx="4">
                        <c:v>2.98</c:v>
                      </c:pt>
                      <c:pt idx="5">
                        <c:v>3.13</c:v>
                      </c:pt>
                      <c:pt idx="6">
                        <c:v>2.6</c:v>
                      </c:pt>
                      <c:pt idx="7">
                        <c:v>2.8</c:v>
                      </c:pt>
                      <c:pt idx="8">
                        <c:v>0.74</c:v>
                      </c:pt>
                      <c:pt idx="9">
                        <c:v>1.3</c:v>
                      </c:pt>
                      <c:pt idx="10">
                        <c:v>1.6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5A6-45D3-B3C1-5FAF50CEDA74}"/>
                  </c:ext>
                </c:extLst>
              </c15:ser>
            </c15:filteredBarSeries>
          </c:ext>
        </c:extLst>
      </c:barChart>
      <c:catAx>
        <c:axId val="6324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4544"/>
        <c:crosses val="autoZero"/>
        <c:auto val="1"/>
        <c:lblAlgn val="ctr"/>
        <c:lblOffset val="100"/>
        <c:noMultiLvlLbl val="0"/>
      </c:catAx>
      <c:valAx>
        <c:axId val="63244544"/>
        <c:scaling>
          <c:orientation val="minMax"/>
          <c:max val="16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Time (s)</a:t>
                </a:r>
              </a:p>
            </c:rich>
          </c:tx>
          <c:layout>
            <c:manualLayout>
              <c:xMode val="edge"/>
              <c:yMode val="edge"/>
              <c:x val="1.5861513687600647E-2"/>
              <c:y val="0.378951715541288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3008"/>
        <c:crosses val="autoZero"/>
        <c:crossBetween val="between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pPr/>
              <a:t>8/28/2019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92E9-39EC-4FDF-A5EB-A8C941534B8D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45EC-089C-4213-9F0C-7074651E74A8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310D-98BE-4058-91A7-3CF7E9BB8DCF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A180-225D-48A6-A864-9AAC1A52A7C9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8317-FACD-4D29-B750-EA8D97AA67BE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355-5F3F-4037-A4D5-B53D08BE187C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A54C-DF3E-4B73-8A4E-610B90D0ED33}" type="datetime1">
              <a:rPr lang="en-US" smtClean="0"/>
              <a:t>8/28/2019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15C8-7D66-4047-8804-F16B3E85A935}" type="datetime1">
              <a:rPr lang="en-US" smtClean="0"/>
              <a:t>8/28/2019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4ABA-3DBE-408C-B01F-2671A18B7E07}" type="datetime1">
              <a:rPr lang="en-US" smtClean="0"/>
              <a:t>8/28/2019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581E-FC23-4221-A0B4-488F421E0E11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96AE-B5F9-45F2-A14C-6E294A7DD775}" type="datetime1">
              <a:rPr lang="en-US" smtClean="0"/>
              <a:t>8/28/2019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B186-1247-4E47-B0B2-1B933D19D811}" type="datetime1">
              <a:rPr lang="en-US" smtClean="0"/>
              <a:t>8/28/2019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github.com/vmware/hillview" TargetMode="External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c2-18-217-136-170.us-east-2.compute.amazonaws.com:808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995112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a trillion-cell spreadsheet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818" y="3352660"/>
            <a:ext cx="8728364" cy="3121291"/>
          </a:xfrm>
        </p:spPr>
        <p:txBody>
          <a:bodyPr>
            <a:noAutofit/>
          </a:bodyPr>
          <a:lstStyle/>
          <a:p>
            <a:r>
              <a:rPr lang="en-US" sz="3600" b="1" dirty="0"/>
              <a:t>VLDB</a:t>
            </a:r>
          </a:p>
          <a:p>
            <a:r>
              <a:rPr lang="en-US" dirty="0"/>
              <a:t>Los Angeles, CA</a:t>
            </a:r>
            <a:br>
              <a:rPr lang="en-US" dirty="0"/>
            </a:br>
            <a:r>
              <a:rPr lang="en-US" dirty="0"/>
              <a:t>August 28, 2019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Mihai Budiu</a:t>
            </a:r>
            <a:r>
              <a:rPr lang="en-US" dirty="0"/>
              <a:t>, Parikshit Gopalan, Lalith Suresh, </a:t>
            </a:r>
            <a:br>
              <a:rPr lang="en-US" dirty="0"/>
            </a:br>
            <a:r>
              <a:rPr lang="en-US" dirty="0"/>
              <a:t>Udi Wieder, Marcos Aguilera, Han Kruiger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53" y="129226"/>
            <a:ext cx="4458716" cy="1381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A747ED-94C8-4970-81F8-4F6B4E8CC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048" y="6020639"/>
            <a:ext cx="26003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/>
              <a:t>Histograms based on sampling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970902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0902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0902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0902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38071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Exact 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31419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 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7241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0902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417734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52178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495954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442531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2246568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048859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6101730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rendering</a:t>
            </a:r>
          </a:p>
        </p:txBody>
      </p:sp>
      <p:sp>
        <p:nvSpPr>
          <p:cNvPr id="28" name="Right Arrow 27"/>
          <p:cNvSpPr/>
          <p:nvPr/>
        </p:nvSpPr>
        <p:spPr>
          <a:xfrm rot="1871989">
            <a:off x="5219828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5267659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772912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85127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Theorem</a:t>
            </a:r>
            <a:r>
              <a:rPr lang="en-US" sz="2400" dirty="0"/>
              <a:t>: O((HB /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/>
              <a:t> samples are needed to compute</a:t>
            </a:r>
            <a:br>
              <a:rPr lang="en-US" sz="2400" dirty="0"/>
            </a:br>
            <a:r>
              <a:rPr lang="en-US" sz="2400" dirty="0"/>
              <a:t>an approximate histogram with probability 1 –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/>
              <a:t>  </a:t>
            </a:r>
          </a:p>
          <a:p>
            <a:r>
              <a:rPr lang="en-US" sz="2000" dirty="0"/>
              <a:t>	H = screen size in pixels</a:t>
            </a:r>
          </a:p>
          <a:p>
            <a:r>
              <a:rPr lang="en-US" sz="2000" dirty="0"/>
              <a:t>	B = number of buckets (&lt; screen width in pixels)</a:t>
            </a:r>
          </a:p>
          <a:p>
            <a:r>
              <a:rPr lang="en-US" sz="2000" dirty="0"/>
              <a:t>No N in this formula!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8689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572303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30" name="Right Arrow 29"/>
          <p:cNvSpPr/>
          <p:nvPr/>
        </p:nvSpPr>
        <p:spPr>
          <a:xfrm rot="1871989">
            <a:off x="2358998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960418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585930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555866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03BA8C0-FE3B-4C8F-816F-A0810FD86FBB}"/>
              </a:ext>
            </a:extLst>
          </p:cNvPr>
          <p:cNvSpPr/>
          <p:nvPr/>
        </p:nvSpPr>
        <p:spPr>
          <a:xfrm>
            <a:off x="7555866" y="3519669"/>
            <a:ext cx="242492" cy="760575"/>
          </a:xfrm>
          <a:prstGeom prst="rightBrace">
            <a:avLst>
              <a:gd name="adj1" fmla="val 41197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03030" y="3690593"/>
            <a:ext cx="103637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pixel row</a:t>
            </a:r>
          </a:p>
        </p:txBody>
      </p:sp>
    </p:spTree>
    <p:extLst>
      <p:ext uri="{BB962C8B-B14F-4D97-AF65-F5344CB8AC3E}">
        <p14:creationId xmlns:p14="http://schemas.microsoft.com/office/powerpoint/2010/main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ED96E4-74D3-4624-B852-678B48975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124505"/>
              </p:ext>
            </p:extLst>
          </p:nvPr>
        </p:nvGraphicFramePr>
        <p:xfrm>
          <a:off x="1199331" y="2680661"/>
          <a:ext cx="6885100" cy="275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1" name="Acrobat Document" r:id="rId4" imgW="3496320" imgH="1399680" progId="AcroExch.Document.DC">
                  <p:embed/>
                </p:oleObj>
              </mc:Choice>
              <mc:Fallback>
                <p:oleObj name="Acrobat Document" r:id="rId4" imgW="3496320" imgH="1399680" progId="AcroExch.Document.DC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31" y="2680661"/>
                        <a:ext cx="6885100" cy="2754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Cluster-level weak scaling</a:t>
            </a:r>
            <a:br>
              <a:rPr lang="en-US" dirty="0"/>
            </a:br>
            <a:r>
              <a:rPr lang="en-US" sz="2800" dirty="0"/>
              <a:t>(8 machines, 54 cores each)</a:t>
            </a:r>
            <a:endParaRPr lang="en-US" dirty="0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64 shards/machine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212" y="5833131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gets faster as dataset size grows!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410B-135A-49CB-924B-FC2203ADF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4567"/>
          </a:xfrm>
        </p:spPr>
        <p:txBody>
          <a:bodyPr/>
          <a:lstStyle/>
          <a:p>
            <a:r>
              <a:rPr lang="en-US" dirty="0"/>
              <a:t>Scaling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0F60A1-1168-4EC1-9A17-6E0393006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340068"/>
              </p:ext>
            </p:extLst>
          </p:nvPr>
        </p:nvGraphicFramePr>
        <p:xfrm>
          <a:off x="4327" y="1641100"/>
          <a:ext cx="8911405" cy="44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D543D5-DD98-4087-BDCD-52BC5885F1EF}"/>
              </a:ext>
            </a:extLst>
          </p:cNvPr>
          <p:cNvSpPr txBox="1"/>
          <p:nvPr/>
        </p:nvSpPr>
        <p:spPr>
          <a:xfrm>
            <a:off x="628650" y="1271767"/>
            <a:ext cx="40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 data files, includes I/O and rendering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62E9A8-EFAC-421B-B7AB-8684C86C166F}"/>
              </a:ext>
            </a:extLst>
          </p:cNvPr>
          <p:cNvSpPr/>
          <p:nvPr/>
        </p:nvSpPr>
        <p:spPr>
          <a:xfrm>
            <a:off x="1545554" y="580592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71B cells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7ACA74-0306-42CE-A344-8344BDAD4477}"/>
              </a:ext>
            </a:extLst>
          </p:cNvPr>
          <p:cNvSpPr/>
          <p:nvPr/>
        </p:nvSpPr>
        <p:spPr>
          <a:xfrm>
            <a:off x="2481912" y="5803821"/>
            <a:ext cx="1122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143B cells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CD5A84-0D97-4C8C-9E62-E3CF2A08FCDC}"/>
              </a:ext>
            </a:extLst>
          </p:cNvPr>
          <p:cNvSpPr/>
          <p:nvPr/>
        </p:nvSpPr>
        <p:spPr>
          <a:xfrm>
            <a:off x="3560157" y="5803821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1.43T cells</a:t>
            </a:r>
          </a:p>
        </p:txBody>
      </p:sp>
    </p:spTree>
    <p:extLst>
      <p:ext uri="{BB962C8B-B14F-4D97-AF65-F5344CB8AC3E}">
        <p14:creationId xmlns:p14="http://schemas.microsoft.com/office/powerpoint/2010/main" val="3505028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1131-4AB8-4E49-9B34-02F7D414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901DA-9F34-4924-B1CA-934365A1B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535" y="1825625"/>
            <a:ext cx="8683256" cy="4596440"/>
          </a:xfrm>
        </p:spPr>
        <p:txBody>
          <a:bodyPr>
            <a:normAutofit/>
          </a:bodyPr>
          <a:lstStyle/>
          <a:p>
            <a:r>
              <a:rPr lang="en-US" dirty="0"/>
              <a:t>Hillview: interactive big data visualization engine</a:t>
            </a:r>
          </a:p>
          <a:p>
            <a:r>
              <a:rPr lang="en-US" dirty="0" err="1"/>
              <a:t>vizketches</a:t>
            </a:r>
            <a:r>
              <a:rPr lang="en-US" dirty="0"/>
              <a:t>: mergeable summaries</a:t>
            </a:r>
          </a:p>
          <a:p>
            <a:pPr lvl="1"/>
            <a:r>
              <a:rPr lang="en-US" dirty="0"/>
              <a:t>Linear or sublinear execution times</a:t>
            </a:r>
          </a:p>
          <a:p>
            <a:pPr lvl="1"/>
            <a:r>
              <a:rPr lang="en-US" dirty="0"/>
              <a:t>Small outputs (polylog memory in input size)</a:t>
            </a:r>
          </a:p>
          <a:p>
            <a:r>
              <a:rPr lang="en-US" dirty="0"/>
              <a:t>Efficient by construction</a:t>
            </a:r>
          </a:p>
          <a:p>
            <a:pPr lvl="1"/>
            <a:r>
              <a:rPr lang="en-US" dirty="0"/>
              <a:t>Efficiency enables interactivity</a:t>
            </a:r>
          </a:p>
          <a:p>
            <a:pPr lvl="1"/>
            <a:r>
              <a:rPr lang="en-US" i="1" dirty="0"/>
              <a:t>Efficiency of rendering is a first-class concern</a:t>
            </a:r>
            <a:endParaRPr lang="en-US" dirty="0"/>
          </a:p>
          <a:p>
            <a:pPr lvl="1"/>
            <a:r>
              <a:rPr lang="en-US" dirty="0"/>
              <a:t>Formulating the </a:t>
            </a:r>
            <a:r>
              <a:rPr lang="en-US" i="1" dirty="0"/>
              <a:t>right</a:t>
            </a:r>
            <a:r>
              <a:rPr lang="en-US" dirty="0"/>
              <a:t> queries is important</a:t>
            </a:r>
          </a:p>
          <a:p>
            <a:pPr lvl="1"/>
            <a:r>
              <a:rPr lang="en-US" dirty="0"/>
              <a:t>Helper queries are used to construct query parameters</a:t>
            </a:r>
          </a:p>
          <a:p>
            <a:r>
              <a:rPr lang="en-US" dirty="0"/>
              <a:t>Many other details on system architecture in the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6D10C-2470-4134-B988-910F2FB5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0A6D24-4570-4663-8D16-B22E22446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85" y="285292"/>
            <a:ext cx="1695765" cy="178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607C4-10D4-4F9F-969C-2D1AFF341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A40B3-160E-4AFF-900E-80A90D2CE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A18E5-CB53-467E-867C-4D5C53A4C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18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Root aggregator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/>
              <a:t>Evaluation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/>
              <a:t>8 servers</a:t>
            </a:r>
          </a:p>
          <a:p>
            <a:r>
              <a:rPr lang="en-US" sz="2400" dirty="0"/>
              <a:t>Intel Xeon Gold 5120 2.2GHz (2 sockets x 14 cores x 2 </a:t>
            </a:r>
            <a:r>
              <a:rPr lang="en-US" sz="2400" dirty="0" err="1"/>
              <a:t>hyperthreads</a:t>
            </a:r>
            <a:r>
              <a:rPr lang="en-US" sz="2400" dirty="0"/>
              <a:t>)</a:t>
            </a:r>
          </a:p>
          <a:p>
            <a:r>
              <a:rPr lang="en-US" sz="2400" dirty="0"/>
              <a:t>128GB RAM/machine</a:t>
            </a:r>
          </a:p>
          <a:p>
            <a:r>
              <a:rPr lang="en-US" sz="2400" dirty="0"/>
              <a:t>Ubuntu Server </a:t>
            </a:r>
          </a:p>
          <a:p>
            <a:r>
              <a:rPr lang="en-US" sz="2400" dirty="0"/>
              <a:t>10Gbps Ethernet in rack</a:t>
            </a:r>
          </a:p>
          <a:p>
            <a:r>
              <a:rPr lang="en-US" sz="2400" dirty="0"/>
              <a:t>2 SSDs/machine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client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TOR switch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front-end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cxnSpLocks/>
            <a:stCxn id="98" idx="2"/>
            <a:endCxn id="103" idx="1"/>
          </p:cNvCxnSpPr>
          <p:nvPr/>
        </p:nvCxnSpPr>
        <p:spPr>
          <a:xfrm rot="5400000">
            <a:off x="1970080" y="2672165"/>
            <a:ext cx="3591442" cy="862885"/>
          </a:xfrm>
          <a:prstGeom prst="bentConnector4">
            <a:avLst>
              <a:gd name="adj1" fmla="val 4357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D69D-3A2A-4E26-830D-B217DFA7B50F}"/>
              </a:ext>
            </a:extLst>
          </p:cNvPr>
          <p:cNvSpPr txBox="1"/>
          <p:nvPr/>
        </p:nvSpPr>
        <p:spPr>
          <a:xfrm>
            <a:off x="4276801" y="3013501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6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visualization of billion row datasets</a:t>
            </a:r>
          </a:p>
          <a:p>
            <a:r>
              <a:rPr lang="en-US" dirty="0"/>
              <a:t>Slice and dice data with the click of a mouse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3804546" y="4649484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319338" y="4963836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05" y="5054306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2" y="5252449"/>
            <a:ext cx="1036436" cy="49613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/>
              <a:t>Bandwidth hierarchy</a:t>
            </a:r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0" y="6023590"/>
            <a:ext cx="9144000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Compute small &amp; approximate data views with an error &lt; channel error.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073" y="1748359"/>
            <a:ext cx="9024546" cy="470379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Browsing 140 million rows</a:t>
            </a:r>
          </a:p>
          <a:p>
            <a:pPr lvl="1"/>
            <a:r>
              <a:rPr lang="en-US" dirty="0"/>
              <a:t>.5M flights/month</a:t>
            </a:r>
          </a:p>
          <a:p>
            <a:pPr lvl="1"/>
            <a:r>
              <a:rPr lang="en-US" dirty="0"/>
              <a:t>All US flights in last 22.5 years</a:t>
            </a:r>
          </a:p>
          <a:p>
            <a:pPr lvl="1"/>
            <a:r>
              <a:rPr lang="en-US" dirty="0"/>
              <a:t>Public data from FAA website</a:t>
            </a:r>
          </a:p>
          <a:p>
            <a:r>
              <a:rPr lang="en-US" dirty="0"/>
              <a:t>Running on 15 small VMs in Amazon’s cloud</a:t>
            </a:r>
            <a:br>
              <a:rPr lang="en-US" dirty="0"/>
            </a:br>
            <a:r>
              <a:rPr lang="en-US" dirty="0"/>
              <a:t>(8GB of RAM, 2 CPU cores each)</a:t>
            </a:r>
            <a:br>
              <a:rPr lang="en-US" dirty="0"/>
            </a:br>
            <a:r>
              <a:rPr lang="en-US" sz="2000" dirty="0">
                <a:hlinkClick r:id="rId3"/>
              </a:rPr>
              <a:t>http://ec2-18-217-136-170.us-east-2.compute.amazonaws.com:8080/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8" y="0"/>
            <a:ext cx="4139921" cy="310494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4AA9-362A-4A04-9BCA-4D6F8F46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5" name="hillview-2019-08">
            <a:hlinkClick r:id="" action="ppaction://media"/>
            <a:extLst>
              <a:ext uri="{FF2B5EF4-FFF2-40B4-BE49-F238E27FC236}">
                <a16:creationId xmlns:a16="http://schemas.microsoft.com/office/drawing/2014/main" id="{B6E74786-00A9-413D-8F27-DB0726B770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430048"/>
            <a:ext cx="9142412" cy="51424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1AD60-39B4-45DD-A680-598ED65D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Hillview System architecture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1DA2792-0CBC-478E-AE4B-A84C9DDEB0B0}"/>
              </a:ext>
            </a:extLst>
          </p:cNvPr>
          <p:cNvGrpSpPr/>
          <p:nvPr/>
        </p:nvGrpSpPr>
        <p:grpSpPr>
          <a:xfrm>
            <a:off x="23696" y="1887068"/>
            <a:ext cx="8951613" cy="4164597"/>
            <a:chOff x="23696" y="1887068"/>
            <a:chExt cx="8951613" cy="4164597"/>
          </a:xfrm>
        </p:grpSpPr>
        <p:sp>
          <p:nvSpPr>
            <p:cNvPr id="4" name="Rectangle 3"/>
            <p:cNvSpPr/>
            <p:nvPr/>
          </p:nvSpPr>
          <p:spPr>
            <a:xfrm>
              <a:off x="2038524" y="2214774"/>
              <a:ext cx="5951541" cy="30678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95000"/>
                  <a:lumOff val="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8122770" y="3152511"/>
              <a:ext cx="836583" cy="599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156971" y="2287080"/>
              <a:ext cx="1749994" cy="14877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6859171" y="2366341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02" name="Right Arrow 101"/>
            <p:cNvSpPr/>
            <p:nvPr/>
          </p:nvSpPr>
          <p:spPr>
            <a:xfrm rot="10800000">
              <a:off x="7823429" y="3189031"/>
              <a:ext cx="299339" cy="548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6859171" y="3084296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248707" y="2372780"/>
              <a:ext cx="523674" cy="1319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8122768" y="3629827"/>
              <a:ext cx="836585" cy="599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024268" y="2772992"/>
              <a:ext cx="1749994" cy="14877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726468" y="2852253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10" name="Right Arrow 109"/>
            <p:cNvSpPr/>
            <p:nvPr/>
          </p:nvSpPr>
          <p:spPr>
            <a:xfrm rot="10800000">
              <a:off x="7690725" y="3674942"/>
              <a:ext cx="444743" cy="548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726468" y="3570208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116004" y="2858692"/>
              <a:ext cx="523674" cy="1319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grpSp>
          <p:nvGrpSpPr>
            <p:cNvPr id="180" name="Group 179"/>
            <p:cNvGrpSpPr/>
            <p:nvPr/>
          </p:nvGrpSpPr>
          <p:grpSpPr>
            <a:xfrm rot="20343392">
              <a:off x="5064800" y="3781202"/>
              <a:ext cx="911957" cy="303948"/>
              <a:chOff x="558724" y="5102324"/>
              <a:chExt cx="1114670" cy="371510"/>
            </a:xfrm>
          </p:grpSpPr>
          <p:sp>
            <p:nvSpPr>
              <p:cNvPr id="181" name="Right Arrow 180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Right Arrow 181"/>
              <p:cNvSpPr/>
              <p:nvPr/>
            </p:nvSpPr>
            <p:spPr>
              <a:xfrm>
                <a:off x="558724" y="5102324"/>
                <a:ext cx="1114670" cy="244078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Right Arrow 182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ight Arrow 183"/>
              <p:cNvSpPr/>
              <p:nvPr/>
            </p:nvSpPr>
            <p:spPr>
              <a:xfrm rot="10800000">
                <a:off x="1213022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6" name="Rectangle 15"/>
            <p:cNvSpPr/>
            <p:nvPr/>
          </p:nvSpPr>
          <p:spPr>
            <a:xfrm>
              <a:off x="2121311" y="2976848"/>
              <a:ext cx="1444958" cy="173178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49206" y="3548368"/>
              <a:ext cx="787868" cy="3273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request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629544" y="1887068"/>
              <a:ext cx="888983" cy="3273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50" i="1" dirty="0"/>
                <a:t>workers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41765" y="4975909"/>
              <a:ext cx="167494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Hillview cloud service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09204" y="3068123"/>
              <a:ext cx="612773" cy="782411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Web</a:t>
              </a:r>
              <a:br>
                <a:rPr lang="en-US" sz="1350" dirty="0">
                  <a:solidFill>
                    <a:schemeClr val="tx1"/>
                  </a:solidFill>
                </a:rPr>
              </a:br>
              <a:r>
                <a:rPr lang="en-US" sz="1350" dirty="0">
                  <a:solidFill>
                    <a:schemeClr val="tx1"/>
                  </a:solidFill>
                </a:rPr>
                <a:t>front-end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879238" y="3066627"/>
              <a:ext cx="612773" cy="78390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Root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1283636" y="3763516"/>
              <a:ext cx="911957" cy="303948"/>
              <a:chOff x="558724" y="5102324"/>
              <a:chExt cx="1114670" cy="371510"/>
            </a:xfrm>
          </p:grpSpPr>
          <p:sp>
            <p:nvSpPr>
              <p:cNvPr id="142" name="Right Arrow 141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ight Arrow 142"/>
              <p:cNvSpPr/>
              <p:nvPr/>
            </p:nvSpPr>
            <p:spPr>
              <a:xfrm>
                <a:off x="558724" y="5102324"/>
                <a:ext cx="1114670" cy="244078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ight Arrow 143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Arrow 144"/>
              <p:cNvSpPr/>
              <p:nvPr/>
            </p:nvSpPr>
            <p:spPr>
              <a:xfrm rot="10800000">
                <a:off x="1213022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6" name="Group 145"/>
            <p:cNvGrpSpPr/>
            <p:nvPr/>
          </p:nvGrpSpPr>
          <p:grpSpPr>
            <a:xfrm>
              <a:off x="3514698" y="3166466"/>
              <a:ext cx="640225" cy="285222"/>
              <a:chOff x="558724" y="5125212"/>
              <a:chExt cx="782537" cy="348622"/>
            </a:xfrm>
          </p:grpSpPr>
          <p:sp>
            <p:nvSpPr>
              <p:cNvPr id="147" name="Right Arrow 146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Right Arrow 147"/>
              <p:cNvSpPr/>
              <p:nvPr/>
            </p:nvSpPr>
            <p:spPr>
              <a:xfrm>
                <a:off x="558724" y="5125212"/>
                <a:ext cx="782537" cy="221189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ight Arrow 148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1" name="Group 150"/>
            <p:cNvGrpSpPr/>
            <p:nvPr/>
          </p:nvGrpSpPr>
          <p:grpSpPr>
            <a:xfrm rot="1506043">
              <a:off x="3441015" y="3791116"/>
              <a:ext cx="911957" cy="303948"/>
              <a:chOff x="558724" y="5102324"/>
              <a:chExt cx="1114670" cy="371510"/>
            </a:xfrm>
          </p:grpSpPr>
          <p:sp>
            <p:nvSpPr>
              <p:cNvPr id="152" name="Right Arrow 151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ight Arrow 152"/>
              <p:cNvSpPr/>
              <p:nvPr/>
            </p:nvSpPr>
            <p:spPr>
              <a:xfrm>
                <a:off x="558724" y="5102324"/>
                <a:ext cx="1114670" cy="244078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Right Arrow 153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ight Arrow 154"/>
              <p:cNvSpPr/>
              <p:nvPr/>
            </p:nvSpPr>
            <p:spPr>
              <a:xfrm rot="10800000">
                <a:off x="1213022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0" name="Group 169"/>
            <p:cNvGrpSpPr/>
            <p:nvPr/>
          </p:nvGrpSpPr>
          <p:grpSpPr>
            <a:xfrm>
              <a:off x="5133866" y="3043245"/>
              <a:ext cx="911957" cy="303948"/>
              <a:chOff x="558724" y="5102324"/>
              <a:chExt cx="1114670" cy="371510"/>
            </a:xfrm>
          </p:grpSpPr>
          <p:sp>
            <p:nvSpPr>
              <p:cNvPr id="171" name="Right Arrow 170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Right Arrow 171"/>
              <p:cNvSpPr/>
              <p:nvPr/>
            </p:nvSpPr>
            <p:spPr>
              <a:xfrm>
                <a:off x="558724" y="5102324"/>
                <a:ext cx="1114670" cy="244078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Right Arrow 172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Right Arrow 173"/>
              <p:cNvSpPr/>
              <p:nvPr/>
            </p:nvSpPr>
            <p:spPr>
              <a:xfrm rot="10800000">
                <a:off x="1213022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 rot="20343392">
              <a:off x="5095913" y="2687012"/>
              <a:ext cx="1183360" cy="304412"/>
              <a:chOff x="558724" y="5105560"/>
              <a:chExt cx="1446403" cy="372079"/>
            </a:xfrm>
          </p:grpSpPr>
          <p:sp>
            <p:nvSpPr>
              <p:cNvPr id="176" name="Right Arrow 175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Right Arrow 176"/>
              <p:cNvSpPr/>
              <p:nvPr/>
            </p:nvSpPr>
            <p:spPr>
              <a:xfrm>
                <a:off x="558724" y="5105560"/>
                <a:ext cx="1446403" cy="240841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Right Arrow 177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Right Arrow 178"/>
              <p:cNvSpPr/>
              <p:nvPr/>
            </p:nvSpPr>
            <p:spPr>
              <a:xfrm rot="10800000">
                <a:off x="1213022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9" name="Right Arrow 188"/>
              <p:cNvSpPr/>
              <p:nvPr/>
            </p:nvSpPr>
            <p:spPr>
              <a:xfrm rot="10800000">
                <a:off x="1540443" y="5258859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0" name="Rectangle 189"/>
            <p:cNvSpPr/>
            <p:nvPr/>
          </p:nvSpPr>
          <p:spPr>
            <a:xfrm>
              <a:off x="2194000" y="4404940"/>
              <a:ext cx="1305276" cy="2322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Redo log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208153" y="3901835"/>
              <a:ext cx="1305276" cy="44916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Remote</a:t>
              </a:r>
              <a:br>
                <a:rPr lang="en-US" sz="1350" dirty="0">
                  <a:solidFill>
                    <a:schemeClr val="tx1"/>
                  </a:solidFill>
                </a:rPr>
              </a:br>
              <a:r>
                <a:rPr lang="en-US" sz="1350" dirty="0">
                  <a:solidFill>
                    <a:schemeClr val="tx1"/>
                  </a:solidFill>
                </a:rPr>
                <a:t>tables refs.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96" y="3092586"/>
              <a:ext cx="1271427" cy="1522348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1011" y="4585508"/>
              <a:ext cx="1154036" cy="7805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50" i="1" dirty="0"/>
                <a:t>Client</a:t>
              </a:r>
            </a:p>
            <a:p>
              <a:pPr algn="ctr"/>
              <a:r>
                <a:rPr lang="en-US" sz="1350" i="1" dirty="0"/>
                <a:t>web browser</a:t>
              </a:r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8124806" y="4086450"/>
              <a:ext cx="848824" cy="599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815123" y="3245671"/>
              <a:ext cx="1749994" cy="14877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6517323" y="3324932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18" name="Right Arrow 117"/>
            <p:cNvSpPr/>
            <p:nvPr/>
          </p:nvSpPr>
          <p:spPr>
            <a:xfrm rot="10800000">
              <a:off x="7481580" y="4147621"/>
              <a:ext cx="643225" cy="548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6517323" y="4042887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906857" y="3331371"/>
              <a:ext cx="523673" cy="1319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8126257" y="4589672"/>
              <a:ext cx="849052" cy="599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Storage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42308" y="3738935"/>
              <a:ext cx="1749994" cy="148771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350" dirty="0">
                <a:solidFill>
                  <a:schemeClr val="tx1"/>
                </a:solidFill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344508" y="3818196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38" name="Right Arrow 37"/>
            <p:cNvSpPr/>
            <p:nvPr/>
          </p:nvSpPr>
          <p:spPr>
            <a:xfrm rot="10800000">
              <a:off x="7308765" y="4640885"/>
              <a:ext cx="814002" cy="5484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6344508" y="4536151"/>
              <a:ext cx="962666" cy="607955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In-memory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table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734042" y="3824635"/>
              <a:ext cx="523673" cy="1319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grpSp>
          <p:nvGrpSpPr>
            <p:cNvPr id="185" name="Group 184"/>
            <p:cNvGrpSpPr/>
            <p:nvPr/>
          </p:nvGrpSpPr>
          <p:grpSpPr>
            <a:xfrm rot="2010526">
              <a:off x="5103069" y="4368500"/>
              <a:ext cx="640225" cy="285222"/>
              <a:chOff x="558724" y="5125212"/>
              <a:chExt cx="782537" cy="348622"/>
            </a:xfrm>
          </p:grpSpPr>
          <p:sp>
            <p:nvSpPr>
              <p:cNvPr id="186" name="Right Arrow 185"/>
              <p:cNvSpPr/>
              <p:nvPr/>
            </p:nvSpPr>
            <p:spPr>
              <a:xfrm rot="10800000">
                <a:off x="558724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ight Arrow 186"/>
              <p:cNvSpPr/>
              <p:nvPr/>
            </p:nvSpPr>
            <p:spPr>
              <a:xfrm>
                <a:off x="558724" y="5125212"/>
                <a:ext cx="782537" cy="221189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ight Arrow 187"/>
              <p:cNvSpPr/>
              <p:nvPr/>
            </p:nvSpPr>
            <p:spPr>
              <a:xfrm rot="10800000">
                <a:off x="908283" y="5255054"/>
                <a:ext cx="369945" cy="218780"/>
              </a:xfrm>
              <a:prstGeom prst="rightArrow">
                <a:avLst>
                  <a:gd name="adj1" fmla="val 50000"/>
                  <a:gd name="adj2" fmla="val 72059"/>
                </a:avLst>
              </a:prstGeom>
              <a:solidFill>
                <a:srgbClr val="FFC000"/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9" name="Rectangle 138"/>
            <p:cNvSpPr/>
            <p:nvPr/>
          </p:nvSpPr>
          <p:spPr>
            <a:xfrm>
              <a:off x="4136789" y="4766843"/>
              <a:ext cx="1157951" cy="55396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sz="1350" i="1" dirty="0"/>
                <a:t>Aggregation</a:t>
              </a:r>
              <a:br>
                <a:rPr lang="en-US" sz="1350" i="1" dirty="0"/>
              </a:br>
              <a:r>
                <a:rPr lang="en-US" sz="1350" i="1" dirty="0"/>
                <a:t>network</a:t>
              </a:r>
            </a:p>
          </p:txBody>
        </p:sp>
        <p:pic>
          <p:nvPicPr>
            <p:cNvPr id="8" name="Picture 7" descr="Install Oracle &lt;strong&gt;Java&lt;/strong&gt; 7 in Ubuntu 12.10/12.04/11.10/Any Ubuntu or Linux Mint Version - NoobsLab ...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286" y="5340165"/>
              <a:ext cx="1053321" cy="671711"/>
            </a:xfrm>
            <a:prstGeom prst="rect">
              <a:avLst/>
            </a:prstGeom>
          </p:spPr>
        </p:pic>
        <p:pic>
          <p:nvPicPr>
            <p:cNvPr id="9" name="Picture 8" descr="File:&lt;strong&gt;TypeScript&lt;/strong&gt; Logo.png - Wikimedia Commons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11" y="5636671"/>
              <a:ext cx="934824" cy="225034"/>
            </a:xfrm>
            <a:prstGeom prst="rect">
              <a:avLst/>
            </a:prstGeom>
          </p:spPr>
        </p:pic>
        <p:pic>
          <p:nvPicPr>
            <p:cNvPr id="11" name="Picture 10" descr="JS+OCX实现网页与IC卡读卡器通讯（二） – 梧桐树下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193" y="5446712"/>
              <a:ext cx="864219" cy="604953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F96EA28-E861-4D42-9643-2EFABFE69F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0773" y="2974297"/>
              <a:ext cx="467843" cy="247241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7684AD-FB96-4FAE-BBD0-CA387EE1C0BB}"/>
                </a:ext>
              </a:extLst>
            </p:cNvPr>
            <p:cNvSpPr txBox="1"/>
            <p:nvPr/>
          </p:nvSpPr>
          <p:spPr>
            <a:xfrm>
              <a:off x="8101209" y="2569141"/>
              <a:ext cx="734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parallel</a:t>
              </a:r>
            </a:p>
            <a:p>
              <a:r>
                <a:rPr lang="en-US" sz="1400" i="1" dirty="0"/>
                <a:t>read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31363" y="4009748"/>
              <a:ext cx="967978" cy="553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streaming</a:t>
              </a:r>
            </a:p>
            <a:p>
              <a:r>
                <a:rPr lang="en-US" sz="1350" dirty="0"/>
                <a:t>response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95142" y="3888596"/>
              <a:ext cx="999363" cy="6022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Aggregation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144442" y="2898357"/>
              <a:ext cx="999363" cy="602246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Aggregation</a:t>
              </a:r>
            </a:p>
            <a:p>
              <a:pPr algn="ctr"/>
              <a:r>
                <a:rPr lang="en-US" sz="135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6350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>
            <a:normAutofit fontScale="90000"/>
          </a:bodyPr>
          <a:lstStyle/>
          <a:p>
            <a:r>
              <a:rPr lang="en-US" sz="4800" dirty="0" err="1"/>
              <a:t>Vizketches</a:t>
            </a:r>
            <a:r>
              <a:rPr lang="en-US" sz="4800" dirty="0"/>
              <a:t>: Computational 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753016" y="1748130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597043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1176" y="2723835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4743" y="4477472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477472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390700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005650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3924743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3924743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597043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merge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15780" y="4477472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477472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3924743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3924743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005651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567115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167004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760" y="5196635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994" y="5196635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2797" y="5196635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658" y="5196635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4857368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4857368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4857368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4857368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92108" y="5347703"/>
            <a:ext cx="13865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br>
              <a:rPr lang="en-US" sz="2000" i="1" dirty="0"/>
            </a:br>
            <a:r>
              <a:rPr lang="en-US" sz="2000" i="1" dirty="0" err="1"/>
              <a:t>sharded</a:t>
            </a:r>
            <a:endParaRPr lang="en-US" sz="2000" i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2550608" y="401644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98859" y="401644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172241" y="4016441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72196" y="399790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03100" y="300519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98659" y="300519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24876" y="2410075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33224" y="2356910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 must be “small”</a:t>
            </a:r>
          </a:p>
          <a:p>
            <a:r>
              <a:rPr lang="en-US" sz="2000" i="1" dirty="0"/>
              <a:t>(independent on n,</a:t>
            </a:r>
          </a:p>
          <a:p>
            <a:r>
              <a:rPr lang="en-US" sz="2000" i="1" dirty="0"/>
              <a:t>dependent on screen size)</a:t>
            </a:r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187147" y="2864742"/>
            <a:ext cx="911512" cy="340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984" y="4159588"/>
            <a:ext cx="1353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Streaming/</a:t>
            </a:r>
            <a:br>
              <a:rPr lang="en-US" sz="2000" i="1" dirty="0"/>
            </a:br>
            <a:r>
              <a:rPr lang="en-US" sz="2000" i="1" dirty="0"/>
              <a:t>sampling</a:t>
            </a:r>
            <a:br>
              <a:rPr lang="en-US" sz="2000" i="1" dirty="0"/>
            </a:br>
            <a:r>
              <a:rPr lang="en-US" sz="2000" i="1" dirty="0"/>
              <a:t>algorithm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2357B1-8942-4D95-879E-D901FD7ABF78}"/>
              </a:ext>
            </a:extLst>
          </p:cNvPr>
          <p:cNvSpPr txBox="1"/>
          <p:nvPr/>
        </p:nvSpPr>
        <p:spPr>
          <a:xfrm>
            <a:off x="692108" y="6373472"/>
            <a:ext cx="758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restricted form of Map-Reduce: constant size outputs only, no data is moved.</a:t>
            </a:r>
          </a:p>
        </p:txBody>
      </p:sp>
    </p:spTree>
    <p:extLst>
      <p:ext uri="{BB962C8B-B14F-4D97-AF65-F5344CB8AC3E}">
        <p14:creationId xmlns:p14="http://schemas.microsoft.com/office/powerpoint/2010/main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6" y="91203"/>
            <a:ext cx="8887626" cy="854923"/>
          </a:xfrm>
        </p:spPr>
        <p:txBody>
          <a:bodyPr>
            <a:normAutofit/>
          </a:bodyPr>
          <a:lstStyle/>
          <a:p>
            <a:r>
              <a:rPr lang="en-US" dirty="0"/>
              <a:t>All views are produced by </a:t>
            </a:r>
            <a:r>
              <a:rPr lang="en-US" dirty="0" err="1"/>
              <a:t>vizketches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097586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829921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829997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094802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C1AAF3-C87B-4F53-97CB-4574A4D744C6}"/>
              </a:ext>
            </a:extLst>
          </p:cNvPr>
          <p:cNvSpPr txBox="1">
            <a:spLocks/>
          </p:cNvSpPr>
          <p:nvPr/>
        </p:nvSpPr>
        <p:spPr>
          <a:xfrm>
            <a:off x="274830" y="5793303"/>
            <a:ext cx="8610103" cy="927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C00000"/>
                </a:solidFill>
                <a:latin typeface="+mn-lt"/>
              </a:rPr>
              <a:t>Hypothesis: </a:t>
            </a:r>
            <a:r>
              <a:rPr lang="en-US" sz="2400" dirty="0" err="1">
                <a:latin typeface="+mn-lt"/>
              </a:rPr>
              <a:t>Vizketches</a:t>
            </a:r>
            <a:r>
              <a:rPr lang="en-US" sz="2400" dirty="0">
                <a:latin typeface="+mn-lt"/>
              </a:rPr>
              <a:t> are a sufficiently powerful computational model for visualization tasks. </a:t>
            </a:r>
          </a:p>
          <a:p>
            <a:r>
              <a:rPr lang="en-US" sz="2400" dirty="0">
                <a:latin typeface="+mn-lt"/>
              </a:rPr>
              <a:t>Efficiency enables interactivity.</a:t>
            </a:r>
          </a:p>
        </p:txBody>
      </p:sp>
    </p:spTree>
    <p:extLst>
      <p:ext uri="{BB962C8B-B14F-4D97-AF65-F5344CB8AC3E}">
        <p14:creationId xmlns:p14="http://schemas.microsoft.com/office/powerpoint/2010/main" val="280936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25840-E329-420A-98D2-D2A23C5C5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7575"/>
            <a:ext cx="9144000" cy="2411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7130731" cy="794271"/>
          </a:xfrm>
        </p:spPr>
        <p:txBody>
          <a:bodyPr>
            <a:normAutofit fontScale="90000"/>
          </a:bodyPr>
          <a:lstStyle/>
          <a:p>
            <a:r>
              <a:rPr lang="en-US" dirty="0"/>
              <a:t>Histograms (GROUP BY + COUNT)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2743" y="106617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831025" y="1396804"/>
            <a:ext cx="0" cy="7525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0755" y="4203936"/>
            <a:ext cx="822321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mergeable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CDFs are prefix sums of histograms (at the pixel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Computed in two stages: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Choose buckets </a:t>
            </a:r>
            <a:r>
              <a:rPr lang="en-US" sz="2800" dirty="0"/>
              <a:t>(based on screen size, data size)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Compute histogram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18240</TotalTime>
  <Words>492</Words>
  <Application>Microsoft Office PowerPoint</Application>
  <PresentationFormat>On-screen Show (4:3)</PresentationFormat>
  <Paragraphs>182</Paragraphs>
  <Slides>15</Slides>
  <Notes>12</Notes>
  <HiddenSlides>0</HiddenSlides>
  <MMClips>1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Acrobat Document</vt:lpstr>
      <vt:lpstr> a trillion-cell spreadsheet </vt:lpstr>
      <vt:lpstr>Browsing big data</vt:lpstr>
      <vt:lpstr>Bandwidth hierarchy</vt:lpstr>
      <vt:lpstr>Demo</vt:lpstr>
      <vt:lpstr>Video</vt:lpstr>
      <vt:lpstr>Hillview System architecture</vt:lpstr>
      <vt:lpstr>Vizketches: Computational Model</vt:lpstr>
      <vt:lpstr>All views are produced by vizketches!</vt:lpstr>
      <vt:lpstr>Histograms (GROUP BY + COUNT)</vt:lpstr>
      <vt:lpstr>Histograms based on sampling</vt:lpstr>
      <vt:lpstr>Cluster-level weak scaling (8 machines, 54 cores each)</vt:lpstr>
      <vt:lpstr>Scaling data</vt:lpstr>
      <vt:lpstr>Summary</vt:lpstr>
      <vt:lpstr>Backup slides</vt:lpstr>
      <vt:lpstr>Evaluation system</vt:lpstr>
    </vt:vector>
  </TitlesOfParts>
  <Company>VMware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Hillview: A Big Data Spreadhseet</dc:title>
  <dc:creator>Mihai Budiu</dc:creator>
  <cp:lastModifiedBy>Mihai Budiu</cp:lastModifiedBy>
  <cp:revision>368</cp:revision>
  <dcterms:created xsi:type="dcterms:W3CDTF">2017-11-20T22:10:23Z</dcterms:created>
  <dcterms:modified xsi:type="dcterms:W3CDTF">2019-08-29T17:41:57Z</dcterms:modified>
</cp:coreProperties>
</file>